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60"/>
  </p:normalViewPr>
  <p:slideViewPr>
    <p:cSldViewPr snapToGrid="0">
      <p:cViewPr varScale="1">
        <p:scale>
          <a:sx n="114" d="100"/>
          <a:sy n="114" d="100"/>
        </p:scale>
        <p:origin x="-22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 xmlns:a16="http://schemas.microsoft.com/office/drawing/2014/main"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 xmlns:a16="http://schemas.microsoft.com/office/drawing/2014/main"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 xmlns:a16="http://schemas.microsoft.com/office/drawing/2014/main"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 xmlns:a16="http://schemas.microsoft.com/office/drawing/2014/main"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 xmlns:a16="http://schemas.microsoft.com/office/drawing/2014/main"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 xmlns:a16="http://schemas.microsoft.com/office/drawing/2014/main"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 xmlns:a16="http://schemas.microsoft.com/office/drawing/2014/main"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 xmlns:a16="http://schemas.microsoft.com/office/drawing/2014/main"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 xmlns:a16="http://schemas.microsoft.com/office/drawing/2014/main"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 xmlns:a16="http://schemas.microsoft.com/office/drawing/2014/main"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 xmlns:a16="http://schemas.microsoft.com/office/drawing/2014/main"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 xmlns:a16="http://schemas.microsoft.com/office/drawing/2014/main"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 xmlns:a16="http://schemas.microsoft.com/office/drawing/2014/main"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 xmlns:a16="http://schemas.microsoft.com/office/drawing/2014/main"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 xmlns:a16="http://schemas.microsoft.com/office/drawing/2014/main"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 xmlns:a16="http://schemas.microsoft.com/office/drawing/2014/main"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 xmlns:a16="http://schemas.microsoft.com/office/drawing/2014/main" id="{92EC1897-527E-823D-143D-018E67FB49B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CCE1402-95C3-1BA6-2EC4-C2C7E6F23217}"/>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19AC1D6-B5C6-4154-857D-552AAB1E263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 xmlns:a16="http://schemas.microsoft.com/office/drawing/2014/main"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4E0A19C-FAE5-C3C3-0876-C4F28E63741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 xmlns:a16="http://schemas.microsoft.com/office/drawing/2014/main"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 xmlns:a16="http://schemas.microsoft.com/office/drawing/2014/main"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 xmlns:a16="http://schemas.microsoft.com/office/drawing/2014/main"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 xmlns:a16="http://schemas.microsoft.com/office/drawing/2014/main" id="{70EBE135-B38D-35BE-429A-69ADCC2BBB36}"/>
              </a:ext>
            </a:extLst>
          </p:cNvPr>
          <p:cNvSpPr txBox="1">
            <a:spLocks/>
          </p:cNvSpPr>
          <p:nvPr userDrawn="1"/>
        </p:nvSpPr>
        <p:spPr>
          <a:xfrm>
            <a:off x="761439" y="141480"/>
            <a:ext cx="7122929"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smtClean="0">
                <a:solidFill>
                  <a:schemeClr val="tx1"/>
                </a:solidFill>
              </a:rPr>
              <a:t>模块一  课题</a:t>
            </a:r>
            <a:r>
              <a:rPr lang="en-US" altLang="zh-CN" dirty="0" smtClean="0">
                <a:solidFill>
                  <a:schemeClr val="tx1"/>
                </a:solidFill>
              </a:rPr>
              <a:t>1  </a:t>
            </a:r>
            <a:r>
              <a:rPr lang="zh-CN" altLang="en-US" dirty="0" smtClean="0">
                <a:solidFill>
                  <a:schemeClr val="tx1"/>
                </a:solidFill>
              </a:rPr>
              <a:t>任务三</a:t>
            </a:r>
            <a:r>
              <a:rPr lang="zh-CN" altLang="en-US" baseline="0" dirty="0" smtClean="0">
                <a:solidFill>
                  <a:schemeClr val="tx1"/>
                </a:solidFill>
              </a:rPr>
              <a:t>  </a:t>
            </a:r>
            <a:r>
              <a:rPr lang="zh-CN" altLang="zh-CN" sz="2400" dirty="0" smtClean="0"/>
              <a:t>识读尺寸公差</a:t>
            </a:r>
            <a:endParaRPr lang="zh-CN" altLang="en-US" dirty="0">
              <a:solidFill>
                <a:schemeClr val="tx1"/>
              </a:solidFill>
            </a:endParaRPr>
          </a:p>
        </p:txBody>
      </p:sp>
      <p:cxnSp>
        <p:nvCxnSpPr>
          <p:cNvPr id="21" name="直接连接符 20">
            <a:extLst>
              <a:ext uri="{FF2B5EF4-FFF2-40B4-BE49-F238E27FC236}">
                <a16:creationId xmlns="" xmlns:a16="http://schemas.microsoft.com/office/drawing/2014/main"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 xmlns:a16="http://schemas.microsoft.com/office/drawing/2014/main"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 xmlns:a16="http://schemas.microsoft.com/office/drawing/2014/main"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 xmlns:a16="http://schemas.microsoft.com/office/drawing/2014/main" id="{6BB8CC7A-0486-7AD1-C32B-4E4CD149A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9927C5E-DD42-51F4-1BAA-B7C225B4AF0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31E35161-21C5-ACE7-ECC3-A8F34D628EBB}"/>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FE8781D3-79F9-042C-5B4D-D55EA983A76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 xmlns:a16="http://schemas.microsoft.com/office/drawing/2014/main"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A27B359C-A507-963A-3533-2CA9DB83A90D}"/>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8" name="页脚占位符 7">
            <a:extLst>
              <a:ext uri="{FF2B5EF4-FFF2-40B4-BE49-F238E27FC236}">
                <a16:creationId xmlns="" xmlns:a16="http://schemas.microsoft.com/office/drawing/2014/main"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A3393AE-33B1-F51F-DEA5-7755F51BA9F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4" name="页脚占位符 3">
            <a:extLst>
              <a:ext uri="{FF2B5EF4-FFF2-40B4-BE49-F238E27FC236}">
                <a16:creationId xmlns="" xmlns:a16="http://schemas.microsoft.com/office/drawing/2014/main"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740B996C-55F0-C55F-D9A0-C8E509009028}"/>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 xmlns:a16="http://schemas.microsoft.com/office/drawing/2014/main"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333BFFA-D0C1-75A4-2729-ED29DF79289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 xmlns:a16="http://schemas.microsoft.com/office/drawing/2014/main"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 xmlns:a16="http://schemas.microsoft.com/office/drawing/2014/main"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 xmlns:a16="http://schemas.microsoft.com/office/drawing/2014/main" id="{B57BCCAA-5143-E88F-0A35-60734B2E80AD}"/>
              </a:ext>
            </a:extLst>
          </p:cNvPr>
          <p:cNvSpPr/>
          <p:nvPr/>
        </p:nvSpPr>
        <p:spPr>
          <a:xfrm>
            <a:off x="4869791" y="3863269"/>
            <a:ext cx="6597959"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3200" dirty="0" smtClean="0">
                <a:solidFill>
                  <a:schemeClr val="bg1"/>
                </a:solidFill>
                <a:latin typeface="微软雅黑" pitchFamily="34" charset="-122"/>
                <a:ea typeface="微软雅黑" pitchFamily="34" charset="-122"/>
              </a:rPr>
              <a:t>模块一课题</a:t>
            </a:r>
            <a:r>
              <a:rPr lang="en-US" altLang="zh-CN" sz="3200" dirty="0" smtClean="0">
                <a:solidFill>
                  <a:schemeClr val="bg1"/>
                </a:solidFill>
                <a:latin typeface="微软雅黑" pitchFamily="34" charset="-122"/>
                <a:ea typeface="微软雅黑" pitchFamily="34" charset="-122"/>
              </a:rPr>
              <a:t>1</a:t>
            </a:r>
            <a:r>
              <a:rPr lang="zh-CN" altLang="en-US" sz="3200" dirty="0" smtClean="0">
                <a:solidFill>
                  <a:schemeClr val="bg1"/>
                </a:solidFill>
                <a:latin typeface="微软雅黑" pitchFamily="34" charset="-122"/>
                <a:ea typeface="微软雅黑" pitchFamily="34" charset="-122"/>
              </a:rPr>
              <a:t>任务</a:t>
            </a:r>
            <a:r>
              <a:rPr lang="en-US" altLang="zh-CN" sz="3200" smtClean="0">
                <a:solidFill>
                  <a:schemeClr val="bg1"/>
                </a:solidFill>
                <a:latin typeface="微软雅黑" pitchFamily="34" charset="-122"/>
                <a:ea typeface="微软雅黑" pitchFamily="34" charset="-122"/>
              </a:rPr>
              <a:t>3</a:t>
            </a:r>
            <a:r>
              <a:rPr lang="zh-CN" altLang="zh-CN" sz="3200" smtClean="0"/>
              <a:t>识</a:t>
            </a:r>
            <a:r>
              <a:rPr lang="zh-CN" altLang="zh-CN" sz="3200" dirty="0"/>
              <a:t>读尺寸公差</a:t>
            </a:r>
            <a:endParaRPr lang="zh-CN" altLang="en-US" sz="3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三、极限与配合在图样上的</a:t>
            </a:r>
            <a:r>
              <a:rPr lang="zh-CN" altLang="zh-CN" dirty="0" smtClean="0"/>
              <a:t>标注</a:t>
            </a:r>
            <a:endParaRPr lang="zh-CN" alt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80406" y="1575988"/>
            <a:ext cx="5323809" cy="4304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1209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81209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81209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81209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81209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en-US" altLang="zh-CN" dirty="0" smtClean="0"/>
              <a:t>    </a:t>
            </a:r>
            <a:r>
              <a:rPr lang="zh-CN" altLang="zh-CN" dirty="0" smtClean="0"/>
              <a:t>机械</a:t>
            </a:r>
            <a:r>
              <a:rPr lang="zh-CN" altLang="zh-CN" dirty="0"/>
              <a:t>产品通常是由许多经过机械加工的零部件组成的，这些零部件在加工、测量、装配过程中都不可避免会产生各类误差。为了满足产品的互换性和精度要求，除了要控制这些加工误差外，还要给出每个产品的具体的合格条件，而控制零件尺寸误差的合格条件是通过极限与配合国家标准（</a:t>
            </a:r>
            <a:r>
              <a:rPr lang="en-US" altLang="zh-CN" dirty="0"/>
              <a:t>GB/T 1800.1-2009</a:t>
            </a:r>
            <a:r>
              <a:rPr lang="zh-CN" altLang="zh-CN" dirty="0"/>
              <a:t>）给出的。</a:t>
            </a:r>
          </a:p>
          <a:p>
            <a:r>
              <a:rPr lang="en-US" altLang="zh-CN" dirty="0"/>
              <a:t>1.</a:t>
            </a:r>
            <a:r>
              <a:rPr lang="zh-CN" altLang="zh-CN" dirty="0"/>
              <a:t>尺寸公差基本术语及定义是？尺寸公差的国家标准是？ </a:t>
            </a:r>
          </a:p>
          <a:p>
            <a:r>
              <a:rPr lang="en-US" altLang="zh-CN" dirty="0"/>
              <a:t>2.</a:t>
            </a:r>
            <a:r>
              <a:rPr lang="zh-CN" altLang="zh-CN" dirty="0"/>
              <a:t>孔轴配合的类型和特点是？如何计算孔轴配合极限盈隙？</a:t>
            </a:r>
          </a:p>
          <a:p>
            <a:r>
              <a:rPr lang="en-US" altLang="zh-CN" dirty="0"/>
              <a:t>3.</a:t>
            </a:r>
            <a:r>
              <a:rPr lang="zh-CN" altLang="zh-CN" dirty="0"/>
              <a:t>如何识读尺寸与公差？如何查表？</a:t>
            </a:r>
          </a:p>
          <a:p>
            <a:endParaRPr lang="zh-CN" altLang="en-US" dirty="0"/>
          </a:p>
        </p:txBody>
      </p:sp>
    </p:spTree>
    <p:extLst>
      <p:ext uri="{BB962C8B-B14F-4D97-AF65-F5344CB8AC3E}">
        <p14:creationId xmlns:p14="http://schemas.microsoft.com/office/powerpoint/2010/main" val="1000668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zh-CN" dirty="0"/>
              <a:t>一、尺寸与公差的基本术语</a:t>
            </a:r>
          </a:p>
          <a:p>
            <a:r>
              <a:rPr lang="zh-CN" altLang="zh-CN" dirty="0"/>
              <a:t>（一）有关尺寸的定义</a:t>
            </a:r>
          </a:p>
          <a:p>
            <a:r>
              <a:rPr lang="en-US" altLang="zh-CN" dirty="0"/>
              <a:t>1</a:t>
            </a:r>
            <a:r>
              <a:rPr lang="zh-CN" altLang="zh-CN" dirty="0"/>
              <a:t>、尺寸</a:t>
            </a:r>
          </a:p>
          <a:p>
            <a:r>
              <a:rPr lang="zh-CN" altLang="zh-CN" dirty="0"/>
              <a:t>尺寸是以特定单位表示线性尺寸值的数值。特定单位是指“</a:t>
            </a:r>
            <a:r>
              <a:rPr lang="en-US" altLang="zh-CN" dirty="0"/>
              <a:t>mm</a:t>
            </a:r>
            <a:r>
              <a:rPr lang="zh-CN" altLang="zh-CN" dirty="0"/>
              <a:t>”，这个特定单位在机械工程是一种规定，通常在图纸上只标注数字，而不标注</a:t>
            </a:r>
            <a:r>
              <a:rPr lang="en-US" altLang="zh-CN" dirty="0"/>
              <a:t>mm</a:t>
            </a:r>
            <a:r>
              <a:rPr lang="zh-CN" altLang="zh-CN" dirty="0"/>
              <a:t>。如果是其他单位应另外说明。</a:t>
            </a:r>
          </a:p>
          <a:p>
            <a:r>
              <a:rPr lang="en-US" altLang="zh-CN" dirty="0"/>
              <a:t>2</a:t>
            </a:r>
            <a:r>
              <a:rPr lang="zh-CN" altLang="zh-CN" dirty="0"/>
              <a:t>、公称尺寸</a:t>
            </a:r>
          </a:p>
          <a:p>
            <a:r>
              <a:rPr lang="zh-CN" altLang="zh-CN" dirty="0"/>
              <a:t>由图样规范确定的理想形状要素的尺寸。公称尺寸是根据要求，通过强度、刚度计算，并考虑结构及工艺方面的因素后确定的尺寸。它可以是一个整数或一个小数值。在这里要说明的是，在之前的国家标准中公称尺寸也称为基本尺寸，孔用</a:t>
            </a:r>
            <a:r>
              <a:rPr lang="en-US" altLang="zh-CN" dirty="0"/>
              <a:t>D</a:t>
            </a:r>
            <a:r>
              <a:rPr lang="zh-CN" altLang="zh-CN" dirty="0"/>
              <a:t>、轴用</a:t>
            </a:r>
            <a:r>
              <a:rPr lang="en-US" altLang="zh-CN" dirty="0"/>
              <a:t>d</a:t>
            </a:r>
            <a:r>
              <a:rPr lang="zh-CN" altLang="zh-CN" dirty="0"/>
              <a:t>表示。</a:t>
            </a:r>
          </a:p>
          <a:p>
            <a:r>
              <a:rPr lang="en-US" altLang="zh-CN" dirty="0"/>
              <a:t>3</a:t>
            </a:r>
            <a:r>
              <a:rPr lang="zh-CN" altLang="zh-CN" dirty="0"/>
              <a:t>、实际尺寸</a:t>
            </a:r>
          </a:p>
          <a:p>
            <a:r>
              <a:rPr lang="zh-CN" altLang="zh-CN" dirty="0"/>
              <a:t>实际尺寸是指通过测量所得的尺寸，孔用</a:t>
            </a:r>
            <a:r>
              <a:rPr lang="en-US" altLang="zh-CN" dirty="0"/>
              <a:t>D</a:t>
            </a:r>
            <a:r>
              <a:rPr lang="en-US" altLang="zh-CN" baseline="-25000" dirty="0"/>
              <a:t>a</a:t>
            </a:r>
            <a:r>
              <a:rPr lang="zh-CN" altLang="zh-CN" dirty="0"/>
              <a:t>、轴用</a:t>
            </a:r>
            <a:r>
              <a:rPr lang="en-US" altLang="zh-CN" dirty="0"/>
              <a:t>d</a:t>
            </a:r>
            <a:r>
              <a:rPr lang="en-US" altLang="zh-CN" baseline="-25000" dirty="0"/>
              <a:t>a</a:t>
            </a:r>
            <a:r>
              <a:rPr lang="zh-CN" altLang="zh-CN" dirty="0"/>
              <a:t>表示。</a:t>
            </a:r>
          </a:p>
          <a:p>
            <a:r>
              <a:rPr lang="en-US" altLang="zh-CN" dirty="0"/>
              <a:t>4</a:t>
            </a:r>
            <a:r>
              <a:rPr lang="zh-CN" altLang="zh-CN" dirty="0"/>
              <a:t>、极限尺寸</a:t>
            </a:r>
          </a:p>
          <a:p>
            <a:r>
              <a:rPr lang="zh-CN" altLang="zh-CN" dirty="0"/>
              <a:t>尺寸要素允许的尺寸的两个极端。极限尺寸就是指一个孔（或轴）允许的尺寸的两个极端值，其中，孔或轴允许的最大尺寸称为上极限尺寸，孔用</a:t>
            </a:r>
            <a:r>
              <a:rPr lang="en-US" altLang="zh-CN" dirty="0" err="1"/>
              <a:t>D</a:t>
            </a:r>
            <a:r>
              <a:rPr lang="en-US" altLang="zh-CN" baseline="-25000" dirty="0" err="1"/>
              <a:t>max</a:t>
            </a:r>
            <a:r>
              <a:rPr lang="zh-CN" altLang="zh-CN" dirty="0"/>
              <a:t>、轴用</a:t>
            </a:r>
            <a:r>
              <a:rPr lang="en-US" altLang="zh-CN" dirty="0" err="1"/>
              <a:t>d</a:t>
            </a:r>
            <a:r>
              <a:rPr lang="en-US" altLang="zh-CN" baseline="-25000" dirty="0" err="1"/>
              <a:t>max</a:t>
            </a:r>
            <a:r>
              <a:rPr lang="zh-CN" altLang="zh-CN" dirty="0"/>
              <a:t>表示；孔或轴允许的最小尺寸称为下极限尺寸，孔用</a:t>
            </a:r>
            <a:r>
              <a:rPr lang="en-US" altLang="zh-CN" dirty="0" err="1"/>
              <a:t>D</a:t>
            </a:r>
            <a:r>
              <a:rPr lang="en-US" altLang="zh-CN" baseline="-25000" dirty="0" err="1"/>
              <a:t>min</a:t>
            </a:r>
            <a:r>
              <a:rPr lang="zh-CN" altLang="zh-CN" dirty="0"/>
              <a:t>、轴用</a:t>
            </a:r>
            <a:r>
              <a:rPr lang="en-US" altLang="zh-CN" dirty="0" err="1"/>
              <a:t>d</a:t>
            </a:r>
            <a:r>
              <a:rPr lang="en-US" altLang="zh-CN" baseline="-25000" dirty="0" err="1"/>
              <a:t>min</a:t>
            </a:r>
            <a:r>
              <a:rPr lang="zh-CN" altLang="zh-CN" dirty="0"/>
              <a:t>表示；所以极限尺寸是控制实际尺寸合格的两个界限值，即</a:t>
            </a:r>
          </a:p>
          <a:p>
            <a:r>
              <a:rPr lang="zh-CN" altLang="zh-CN" dirty="0"/>
              <a:t>下极限尺寸≤实际尺寸≤上极限尺寸</a:t>
            </a:r>
          </a:p>
          <a:p>
            <a:endParaRPr lang="zh-CN" altLang="en-US" dirty="0"/>
          </a:p>
        </p:txBody>
      </p:sp>
    </p:spTree>
    <p:extLst>
      <p:ext uri="{BB962C8B-B14F-4D97-AF65-F5344CB8AC3E}">
        <p14:creationId xmlns:p14="http://schemas.microsoft.com/office/powerpoint/2010/main" val="340428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zh-CN" dirty="0"/>
              <a:t>（二）有关偏差、公差的定义</a:t>
            </a:r>
          </a:p>
          <a:p>
            <a:r>
              <a:rPr lang="en-US" altLang="zh-CN" dirty="0"/>
              <a:t>1</a:t>
            </a:r>
            <a:r>
              <a:rPr lang="zh-CN" altLang="zh-CN" dirty="0"/>
              <a:t>、偏差</a:t>
            </a:r>
          </a:p>
          <a:p>
            <a:r>
              <a:rPr lang="zh-CN" altLang="zh-CN" dirty="0"/>
              <a:t>某一尺寸减其公称尺寸所得的代数</a:t>
            </a:r>
            <a:r>
              <a:rPr lang="zh-CN" altLang="zh-CN" dirty="0" smtClean="0"/>
              <a:t>差。</a:t>
            </a:r>
            <a:endParaRPr lang="zh-CN" altLang="zh-CN" dirty="0"/>
          </a:p>
          <a:p>
            <a:r>
              <a:rPr lang="en-US" altLang="zh-CN" dirty="0"/>
              <a:t>2</a:t>
            </a:r>
            <a:r>
              <a:rPr lang="zh-CN" altLang="zh-CN" dirty="0"/>
              <a:t>、尺寸公差</a:t>
            </a:r>
          </a:p>
          <a:p>
            <a:r>
              <a:rPr lang="zh-CN" altLang="zh-CN" dirty="0"/>
              <a:t>尺寸公差是允许尺寸的变动量。数值上它等于上极限尺寸与下极限尺寸之差的绝对值；也等于上极限偏差与下极限偏差之差的绝对值。</a:t>
            </a:r>
          </a:p>
          <a:p>
            <a:r>
              <a:rPr lang="zh-CN" altLang="zh-CN" dirty="0"/>
              <a:t>尺寸公差可简称为公差（</a:t>
            </a:r>
            <a:r>
              <a:rPr lang="en-US" altLang="zh-CN" dirty="0" err="1"/>
              <a:t>T</a:t>
            </a:r>
            <a:r>
              <a:rPr lang="en-US" altLang="zh-CN" baseline="-25000" dirty="0" err="1"/>
              <a:t>h</a:t>
            </a:r>
            <a:r>
              <a:rPr lang="zh-CN" altLang="zh-CN" dirty="0"/>
              <a:t>、</a:t>
            </a:r>
            <a:r>
              <a:rPr lang="en-US" altLang="zh-CN" dirty="0" err="1"/>
              <a:t>T</a:t>
            </a:r>
            <a:r>
              <a:rPr lang="en-US" altLang="zh-CN" baseline="-25000" dirty="0" err="1"/>
              <a:t>s</a:t>
            </a:r>
            <a:r>
              <a:rPr lang="zh-CN" altLang="zh-CN" dirty="0"/>
              <a:t>），它是一个变动范围。</a:t>
            </a:r>
          </a:p>
          <a:p>
            <a:r>
              <a:rPr lang="en-US" altLang="zh-CN" dirty="0"/>
              <a:t>             </a:t>
            </a:r>
            <a:r>
              <a:rPr lang="zh-CN" altLang="zh-CN" dirty="0"/>
              <a:t>孔：</a:t>
            </a:r>
            <a:r>
              <a:rPr lang="en-US" altLang="zh-CN" dirty="0"/>
              <a:t>    </a:t>
            </a:r>
            <a:r>
              <a:rPr lang="en-US" altLang="zh-CN" dirty="0" err="1"/>
              <a:t>T</a:t>
            </a:r>
            <a:r>
              <a:rPr lang="en-US" altLang="zh-CN" baseline="-25000" dirty="0" err="1"/>
              <a:t>h</a:t>
            </a:r>
            <a:r>
              <a:rPr lang="en-US" altLang="zh-CN" dirty="0"/>
              <a:t> = </a:t>
            </a:r>
            <a:r>
              <a:rPr lang="en-US" altLang="zh-CN" dirty="0" err="1"/>
              <a:t>D</a:t>
            </a:r>
            <a:r>
              <a:rPr lang="en-US" altLang="zh-CN" baseline="-25000" dirty="0" err="1"/>
              <a:t>max</a:t>
            </a:r>
            <a:r>
              <a:rPr lang="en-US" altLang="zh-CN" dirty="0"/>
              <a:t> - </a:t>
            </a:r>
            <a:r>
              <a:rPr lang="en-US" altLang="zh-CN" dirty="0" err="1"/>
              <a:t>D</a:t>
            </a:r>
            <a:r>
              <a:rPr lang="en-US" altLang="zh-CN" baseline="-25000" dirty="0" err="1"/>
              <a:t>min</a:t>
            </a:r>
            <a:r>
              <a:rPr lang="en-US" altLang="zh-CN" dirty="0"/>
              <a:t> = ES -EI                </a:t>
            </a:r>
            <a:r>
              <a:rPr lang="zh-CN" altLang="zh-CN" dirty="0"/>
              <a:t>（</a:t>
            </a:r>
            <a:r>
              <a:rPr lang="en-US" altLang="zh-CN" dirty="0"/>
              <a:t>1-3-1</a:t>
            </a:r>
            <a:r>
              <a:rPr lang="zh-CN" altLang="zh-CN" dirty="0"/>
              <a:t>）</a:t>
            </a:r>
          </a:p>
          <a:p>
            <a:r>
              <a:rPr lang="en-US" altLang="zh-CN" dirty="0"/>
              <a:t>             </a:t>
            </a:r>
            <a:r>
              <a:rPr lang="zh-CN" altLang="zh-CN" dirty="0"/>
              <a:t>轴：</a:t>
            </a:r>
            <a:r>
              <a:rPr lang="en-US" altLang="zh-CN" dirty="0"/>
              <a:t>    </a:t>
            </a:r>
            <a:r>
              <a:rPr lang="en-US" altLang="zh-CN" dirty="0" err="1"/>
              <a:t>T</a:t>
            </a:r>
            <a:r>
              <a:rPr lang="en-US" altLang="zh-CN" baseline="-25000" dirty="0" err="1"/>
              <a:t>s</a:t>
            </a:r>
            <a:r>
              <a:rPr lang="en-US" altLang="zh-CN" dirty="0"/>
              <a:t> = </a:t>
            </a:r>
            <a:r>
              <a:rPr lang="en-US" altLang="zh-CN" dirty="0" err="1"/>
              <a:t>d</a:t>
            </a:r>
            <a:r>
              <a:rPr lang="en-US" altLang="zh-CN" baseline="-25000" dirty="0" err="1"/>
              <a:t>max</a:t>
            </a:r>
            <a:r>
              <a:rPr lang="en-US" altLang="zh-CN" dirty="0"/>
              <a:t> - </a:t>
            </a:r>
            <a:r>
              <a:rPr lang="en-US" altLang="zh-CN" dirty="0" err="1"/>
              <a:t>d</a:t>
            </a:r>
            <a:r>
              <a:rPr lang="en-US" altLang="zh-CN" baseline="-25000" dirty="0" err="1"/>
              <a:t>min</a:t>
            </a:r>
            <a:r>
              <a:rPr lang="en-US" altLang="zh-CN" dirty="0"/>
              <a:t> = </a:t>
            </a:r>
            <a:r>
              <a:rPr lang="en-US" altLang="zh-CN" dirty="0" err="1"/>
              <a:t>es</a:t>
            </a:r>
            <a:r>
              <a:rPr lang="en-US" altLang="zh-CN" dirty="0"/>
              <a:t>–</a:t>
            </a:r>
            <a:r>
              <a:rPr lang="en-US" altLang="zh-CN" dirty="0" err="1"/>
              <a:t>ei</a:t>
            </a:r>
            <a:r>
              <a:rPr lang="en-US" altLang="zh-CN" dirty="0"/>
              <a:t>                </a:t>
            </a:r>
            <a:r>
              <a:rPr lang="zh-CN" altLang="zh-CN" dirty="0"/>
              <a:t>（</a:t>
            </a:r>
            <a:r>
              <a:rPr lang="en-US" altLang="zh-CN" dirty="0"/>
              <a:t>1-3-2</a:t>
            </a:r>
            <a:r>
              <a:rPr lang="zh-CN" altLang="zh-CN" dirty="0"/>
              <a:t>）</a:t>
            </a:r>
          </a:p>
          <a:p>
            <a:r>
              <a:rPr lang="en-US" altLang="zh-CN" dirty="0"/>
              <a:t>3</a:t>
            </a:r>
            <a:r>
              <a:rPr lang="zh-CN" altLang="zh-CN" dirty="0"/>
              <a:t>、零线</a:t>
            </a:r>
          </a:p>
          <a:p>
            <a:r>
              <a:rPr lang="zh-CN" altLang="zh-CN" dirty="0"/>
              <a:t>零线是在公差带图中，确定偏差的一条基准直线，表示基本尺寸的一条直线，以其为基准确定偏差和公差。</a:t>
            </a:r>
          </a:p>
          <a:p>
            <a:r>
              <a:rPr lang="zh-CN" altLang="zh-CN" dirty="0"/>
              <a:t>零线以上为正，以下为负。也叫零偏差线。</a:t>
            </a:r>
          </a:p>
          <a:p>
            <a:r>
              <a:rPr lang="en-US" altLang="zh-CN" dirty="0"/>
              <a:t>4</a:t>
            </a:r>
            <a:r>
              <a:rPr lang="zh-CN" altLang="zh-CN" dirty="0"/>
              <a:t>、公差带</a:t>
            </a:r>
          </a:p>
          <a:p>
            <a:r>
              <a:rPr lang="zh-CN" altLang="zh-CN" dirty="0"/>
              <a:t>表示零件的实际尺寸相对于公称尺寸所允许变化的范围称为公差带。公差带用示意图表示时，称为公差带图。公差带包括公差带的大小和公差带的位置两个部分。公差带的大小是由标准公差确定的，公差带的位置是由基本偏差确定的</a:t>
            </a:r>
            <a:endParaRPr lang="zh-CN" altLang="en-US" dirty="0"/>
          </a:p>
        </p:txBody>
      </p:sp>
    </p:spTree>
    <p:extLst>
      <p:ext uri="{BB962C8B-B14F-4D97-AF65-F5344CB8AC3E}">
        <p14:creationId xmlns:p14="http://schemas.microsoft.com/office/powerpoint/2010/main" val="1518921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pic>
        <p:nvPicPr>
          <p:cNvPr id="4" name="内容占位符 3"/>
          <p:cNvPicPr>
            <a:picLocks noGrp="1"/>
          </p:cNvPicPr>
          <p:nvPr>
            <p:ph idx="1"/>
          </p:nvPr>
        </p:nvPicPr>
        <p:blipFill>
          <a:blip r:embed="rId2" cstate="print">
            <a:extLst>
              <a:ext uri="{28A0092B-C50C-407E-A947-70E740481C1C}">
                <a14:useLocalDpi xmlns:a14="http://schemas.microsoft.com/office/drawing/2010/main" val="0"/>
              </a:ext>
            </a:extLst>
          </a:blip>
          <a:srcRect b="15643"/>
          <a:stretch>
            <a:fillRect/>
          </a:stretch>
        </p:blipFill>
        <p:spPr>
          <a:xfrm>
            <a:off x="2965936" y="1122581"/>
            <a:ext cx="5716669" cy="4003092"/>
          </a:xfrm>
          <a:prstGeom prst="rect">
            <a:avLst/>
          </a:prstGeom>
          <a:ln>
            <a:noFill/>
          </a:ln>
        </p:spPr>
      </p:pic>
    </p:spTree>
    <p:extLst>
      <p:ext uri="{BB962C8B-B14F-4D97-AF65-F5344CB8AC3E}">
        <p14:creationId xmlns:p14="http://schemas.microsoft.com/office/powerpoint/2010/main" val="277902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（三）标准公差</a:t>
            </a:r>
          </a:p>
          <a:p>
            <a:r>
              <a:rPr lang="zh-CN" altLang="zh-CN" dirty="0"/>
              <a:t>在孔轴配合中，由于公差带的大小和位置不同，可以形成不同性质和不同精度的配合。 </a:t>
            </a:r>
          </a:p>
          <a:p>
            <a:r>
              <a:rPr lang="en-US" altLang="zh-CN" dirty="0"/>
              <a:t>1</a:t>
            </a:r>
            <a:r>
              <a:rPr lang="zh-CN" altLang="zh-CN" dirty="0"/>
              <a:t>、标准公差：标准公差是由国标规定用于确定公差带大小的任一公差。标准公差用</a:t>
            </a:r>
            <a:r>
              <a:rPr lang="en-US" altLang="zh-CN" dirty="0"/>
              <a:t>IT</a:t>
            </a:r>
            <a:r>
              <a:rPr lang="zh-CN" altLang="zh-CN" dirty="0"/>
              <a:t>表示。</a:t>
            </a:r>
          </a:p>
          <a:p>
            <a:r>
              <a:rPr lang="en-US" altLang="zh-CN" dirty="0"/>
              <a:t>2</a:t>
            </a:r>
            <a:r>
              <a:rPr lang="zh-CN" altLang="zh-CN" dirty="0"/>
              <a:t>、标准公差等级是用以确定尺寸精度等级的。标准公差等级共分为</a:t>
            </a:r>
            <a:r>
              <a:rPr lang="en-US" altLang="zh-CN" dirty="0"/>
              <a:t>20</a:t>
            </a:r>
            <a:r>
              <a:rPr lang="zh-CN" altLang="zh-CN" dirty="0"/>
              <a:t>级，用阿拉伯数字</a:t>
            </a:r>
            <a:r>
              <a:rPr lang="en-US" altLang="zh-CN" dirty="0"/>
              <a:t>01</a:t>
            </a:r>
            <a:r>
              <a:rPr lang="zh-CN" altLang="zh-CN" dirty="0"/>
              <a:t>、</a:t>
            </a:r>
            <a:r>
              <a:rPr lang="en-US" altLang="zh-CN" dirty="0"/>
              <a:t>0</a:t>
            </a:r>
            <a:r>
              <a:rPr lang="zh-CN" altLang="zh-CN" dirty="0"/>
              <a:t>、</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7</a:t>
            </a:r>
            <a:r>
              <a:rPr lang="zh-CN" altLang="zh-CN" dirty="0"/>
              <a:t>、</a:t>
            </a:r>
            <a:r>
              <a:rPr lang="en-US" altLang="zh-CN" dirty="0"/>
              <a:t>8</a:t>
            </a:r>
            <a:r>
              <a:rPr lang="zh-CN" altLang="zh-CN" dirty="0"/>
              <a:t>、</a:t>
            </a:r>
            <a:r>
              <a:rPr lang="en-US" altLang="zh-CN" dirty="0"/>
              <a:t>9</a:t>
            </a:r>
            <a:r>
              <a:rPr lang="zh-CN" altLang="zh-CN" dirty="0"/>
              <a:t>、</a:t>
            </a:r>
            <a:r>
              <a:rPr lang="en-US" altLang="zh-CN" dirty="0"/>
              <a:t>10</a:t>
            </a:r>
            <a:r>
              <a:rPr lang="zh-CN" altLang="zh-CN" dirty="0"/>
              <a:t>、</a:t>
            </a:r>
            <a:r>
              <a:rPr lang="en-US" altLang="zh-CN" dirty="0"/>
              <a:t>11</a:t>
            </a:r>
            <a:r>
              <a:rPr lang="zh-CN" altLang="zh-CN" dirty="0"/>
              <a:t>、</a:t>
            </a:r>
            <a:r>
              <a:rPr lang="en-US" altLang="zh-CN" dirty="0"/>
              <a:t>12</a:t>
            </a:r>
            <a:r>
              <a:rPr lang="zh-CN" altLang="zh-CN" dirty="0"/>
              <a:t>、</a:t>
            </a:r>
            <a:r>
              <a:rPr lang="en-US" altLang="zh-CN" dirty="0"/>
              <a:t>13</a:t>
            </a:r>
            <a:r>
              <a:rPr lang="zh-CN" altLang="zh-CN" dirty="0"/>
              <a:t>、</a:t>
            </a:r>
            <a:r>
              <a:rPr lang="en-US" altLang="zh-CN" dirty="0"/>
              <a:t>14</a:t>
            </a:r>
            <a:r>
              <a:rPr lang="zh-CN" altLang="zh-CN" dirty="0"/>
              <a:t>、</a:t>
            </a:r>
            <a:r>
              <a:rPr lang="en-US" altLang="zh-CN" dirty="0"/>
              <a:t>15</a:t>
            </a:r>
            <a:r>
              <a:rPr lang="zh-CN" altLang="zh-CN" dirty="0"/>
              <a:t>、</a:t>
            </a:r>
            <a:r>
              <a:rPr lang="en-US" altLang="zh-CN" dirty="0"/>
              <a:t>16</a:t>
            </a:r>
            <a:r>
              <a:rPr lang="zh-CN" altLang="zh-CN" dirty="0"/>
              <a:t>、</a:t>
            </a:r>
            <a:r>
              <a:rPr lang="en-US" altLang="zh-CN" dirty="0"/>
              <a:t>17</a:t>
            </a:r>
            <a:r>
              <a:rPr lang="zh-CN" altLang="zh-CN" dirty="0"/>
              <a:t>、</a:t>
            </a:r>
            <a:r>
              <a:rPr lang="en-US" altLang="zh-CN" dirty="0"/>
              <a:t>18</a:t>
            </a:r>
            <a:r>
              <a:rPr lang="zh-CN" altLang="zh-CN" dirty="0"/>
              <a:t>表示，其中</a:t>
            </a:r>
            <a:r>
              <a:rPr lang="en-US" altLang="zh-CN" dirty="0"/>
              <a:t>01</a:t>
            </a:r>
            <a:r>
              <a:rPr lang="zh-CN" altLang="zh-CN" dirty="0"/>
              <a:t>级最高，</a:t>
            </a:r>
            <a:r>
              <a:rPr lang="en-US" altLang="zh-CN" dirty="0"/>
              <a:t>18</a:t>
            </a:r>
            <a:r>
              <a:rPr lang="zh-CN" altLang="zh-CN" dirty="0"/>
              <a:t>级最低。</a:t>
            </a:r>
            <a:r>
              <a:rPr lang="en-US" altLang="zh-CN" dirty="0"/>
              <a:t>01</a:t>
            </a:r>
            <a:r>
              <a:rPr lang="zh-CN" altLang="zh-CN" dirty="0"/>
              <a:t>—</a:t>
            </a:r>
            <a:r>
              <a:rPr lang="en-US" altLang="zh-CN" dirty="0"/>
              <a:t>11</a:t>
            </a:r>
            <a:r>
              <a:rPr lang="zh-CN" altLang="zh-CN" dirty="0"/>
              <a:t>是配合公差等级，</a:t>
            </a:r>
            <a:r>
              <a:rPr lang="en-US" altLang="zh-CN" dirty="0"/>
              <a:t>12</a:t>
            </a:r>
            <a:r>
              <a:rPr lang="zh-CN" altLang="zh-CN" dirty="0"/>
              <a:t>—</a:t>
            </a:r>
            <a:r>
              <a:rPr lang="en-US" altLang="zh-CN" dirty="0"/>
              <a:t>18</a:t>
            </a:r>
            <a:r>
              <a:rPr lang="zh-CN" altLang="zh-CN" dirty="0"/>
              <a:t>是非配合公差等级，用同一号字体写在标准公差等级</a:t>
            </a:r>
            <a:r>
              <a:rPr lang="en-US" altLang="zh-CN" dirty="0"/>
              <a:t>IT</a:t>
            </a:r>
            <a:r>
              <a:rPr lang="zh-CN" altLang="zh-CN" dirty="0"/>
              <a:t>之后。这样的公差等级是从</a:t>
            </a:r>
            <a:r>
              <a:rPr lang="en-US" altLang="zh-CN" dirty="0"/>
              <a:t>IT01</a:t>
            </a:r>
            <a:r>
              <a:rPr lang="zh-CN" altLang="zh-CN" dirty="0"/>
              <a:t>—</a:t>
            </a:r>
            <a:r>
              <a:rPr lang="en-US" altLang="zh-CN" dirty="0"/>
              <a:t>IT18</a:t>
            </a:r>
            <a:r>
              <a:rPr lang="zh-CN" altLang="zh-CN" dirty="0"/>
              <a:t>共</a:t>
            </a:r>
            <a:r>
              <a:rPr lang="en-US" altLang="zh-CN" dirty="0"/>
              <a:t>20</a:t>
            </a:r>
            <a:r>
              <a:rPr lang="zh-CN" altLang="zh-CN" dirty="0"/>
              <a:t>个标准公差等级。在基本尺寸相同时，随着公差等级的降低，相应的标准公差值依次加大。在公差等级相同时，随着基本尺寸的增大，相应的标准公差值依次加大。</a:t>
            </a:r>
          </a:p>
          <a:p>
            <a:r>
              <a:rPr lang="en-US" altLang="zh-CN" dirty="0"/>
              <a:t>3</a:t>
            </a:r>
            <a:r>
              <a:rPr lang="zh-CN" altLang="zh-CN" dirty="0"/>
              <a:t>、公差等级的选用：公差等级高，精度高，使用性能好，难以加工，生产成本高；公差等级低，精度低，使用性能差，加工容易，生产成本低；考虑生产成本和使用要求，合理选用。原则：首先在满足使用要求的前提下，尽可能选用较低的公差等级。</a:t>
            </a:r>
          </a:p>
          <a:p>
            <a:endParaRPr lang="zh-CN" altLang="en-US" dirty="0"/>
          </a:p>
        </p:txBody>
      </p:sp>
    </p:spTree>
    <p:extLst>
      <p:ext uri="{BB962C8B-B14F-4D97-AF65-F5344CB8AC3E}">
        <p14:creationId xmlns:p14="http://schemas.microsoft.com/office/powerpoint/2010/main" val="2779027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（四）基本偏差</a:t>
            </a:r>
          </a:p>
          <a:p>
            <a:r>
              <a:rPr lang="zh-CN" altLang="zh-CN" dirty="0"/>
              <a:t>基本偏差：国标规定用来确定公差带相对于零线位置的上极限偏差或下极限偏差；一般为最靠近零线的那个极限偏差为基本偏差。当公差带位于零线的上方时，基本偏差为下极限偏差；当公差带位于零钱的下方时，基本偏差为上极限偏差。（基本偏差可以正值、负值和零）</a:t>
            </a:r>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3752256" y="2760942"/>
            <a:ext cx="3261360" cy="3836035"/>
          </a:xfrm>
          <a:prstGeom prst="rect">
            <a:avLst/>
          </a:prstGeom>
          <a:ln>
            <a:noFill/>
          </a:ln>
        </p:spPr>
      </p:pic>
    </p:spTree>
    <p:extLst>
      <p:ext uri="{BB962C8B-B14F-4D97-AF65-F5344CB8AC3E}">
        <p14:creationId xmlns:p14="http://schemas.microsoft.com/office/powerpoint/2010/main" val="2779027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二、孔、轴的公差与配合</a:t>
            </a:r>
          </a:p>
          <a:p>
            <a:r>
              <a:rPr lang="zh-CN" altLang="zh-CN" dirty="0"/>
              <a:t>（一）孔和轴</a:t>
            </a:r>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t="2414"/>
          <a:stretch>
            <a:fillRect/>
          </a:stretch>
        </p:blipFill>
        <p:spPr>
          <a:xfrm>
            <a:off x="2045573" y="2438513"/>
            <a:ext cx="6058191" cy="2703938"/>
          </a:xfrm>
          <a:prstGeom prst="rect">
            <a:avLst/>
          </a:prstGeom>
          <a:ln>
            <a:noFill/>
          </a:ln>
        </p:spPr>
      </p:pic>
    </p:spTree>
    <p:extLst>
      <p:ext uri="{BB962C8B-B14F-4D97-AF65-F5344CB8AC3E}">
        <p14:creationId xmlns:p14="http://schemas.microsoft.com/office/powerpoint/2010/main" val="2779027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r>
              <a:rPr lang="zh-CN" altLang="zh-CN" dirty="0"/>
              <a:t>（二）配合</a:t>
            </a:r>
          </a:p>
          <a:p>
            <a:r>
              <a:rPr lang="zh-CN" altLang="zh-CN" dirty="0"/>
              <a:t>配合是指公称尺寸相同的，相互结合的孔</a:t>
            </a:r>
            <a:r>
              <a:rPr lang="zh-CN" altLang="zh-CN" dirty="0" smtClean="0"/>
              <a:t>、</a:t>
            </a:r>
            <a:endParaRPr lang="en-US" altLang="zh-CN" dirty="0" smtClean="0"/>
          </a:p>
          <a:p>
            <a:r>
              <a:rPr lang="zh-CN" altLang="zh-CN" dirty="0" smtClean="0"/>
              <a:t>轴</a:t>
            </a:r>
            <a:r>
              <a:rPr lang="zh-CN" altLang="zh-CN" dirty="0"/>
              <a:t>公差带之间的关系。它们按各自位置不同</a:t>
            </a:r>
            <a:r>
              <a:rPr lang="zh-CN" altLang="zh-CN" dirty="0" smtClean="0"/>
              <a:t>，</a:t>
            </a:r>
            <a:endParaRPr lang="en-US" altLang="zh-CN" dirty="0" smtClean="0"/>
          </a:p>
          <a:p>
            <a:r>
              <a:rPr lang="zh-CN" altLang="zh-CN" dirty="0" smtClean="0"/>
              <a:t>分为</a:t>
            </a:r>
            <a:r>
              <a:rPr lang="zh-CN" altLang="zh-CN" dirty="0"/>
              <a:t>间隙配合、过盈配合、过渡配合三大类</a:t>
            </a:r>
            <a:r>
              <a:rPr lang="zh-CN" altLang="zh-CN" dirty="0" smtClean="0"/>
              <a:t>，</a:t>
            </a:r>
            <a:endParaRPr lang="en-US" altLang="zh-CN" dirty="0" smtClean="0"/>
          </a:p>
          <a:p>
            <a:r>
              <a:rPr lang="zh-CN" altLang="zh-CN" dirty="0" smtClean="0"/>
              <a:t>如下</a:t>
            </a:r>
            <a:r>
              <a:rPr lang="zh-CN" altLang="zh-CN" dirty="0"/>
              <a:t>图</a:t>
            </a:r>
            <a:r>
              <a:rPr lang="en-US" altLang="zh-CN" dirty="0"/>
              <a:t>1-1-13</a:t>
            </a:r>
            <a:r>
              <a:rPr lang="zh-CN" altLang="zh-CN" dirty="0"/>
              <a:t>所示。</a:t>
            </a:r>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4748" y="1515960"/>
            <a:ext cx="52959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38" y="3759754"/>
            <a:ext cx="5610225"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902779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1012</Words>
  <Application>Microsoft Office PowerPoint</Application>
  <PresentationFormat>自定义</PresentationFormat>
  <Paragraphs>44</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三、极限与配合在图样上的标注</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24</cp:revision>
  <dcterms:created xsi:type="dcterms:W3CDTF">2022-09-09T23:31:43Z</dcterms:created>
  <dcterms:modified xsi:type="dcterms:W3CDTF">2023-02-20T05:37:35Z</dcterms:modified>
</cp:coreProperties>
</file>